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349" r:id="rId3"/>
    <p:sldId id="265" r:id="rId4"/>
    <p:sldId id="278" r:id="rId5"/>
    <p:sldId id="279" r:id="rId6"/>
    <p:sldId id="350" r:id="rId7"/>
    <p:sldId id="282" r:id="rId8"/>
    <p:sldId id="271" r:id="rId9"/>
    <p:sldId id="346" r:id="rId10"/>
    <p:sldId id="347" r:id="rId11"/>
    <p:sldId id="292" r:id="rId12"/>
    <p:sldId id="345" r:id="rId13"/>
    <p:sldId id="327" r:id="rId14"/>
    <p:sldId id="264" r:id="rId1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에스코어 드림 3 Light" panose="020B0303030302020204" pitchFamily="34" charset="-127"/>
      <p:regular r:id="rId19"/>
    </p:embeddedFont>
    <p:embeddedFont>
      <p:font typeface="에스코어 드림 7 ExtraBold" panose="020B0803030302020204" pitchFamily="34" charset="-127"/>
      <p:bold r:id="rId20"/>
    </p:embeddedFont>
    <p:embeddedFont>
      <p:font typeface="여기어때 잘난체" panose="020B0600000101010101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7474"/>
    <a:srgbClr val="E60000"/>
    <a:srgbClr val="FFE7E7"/>
    <a:srgbClr val="F5E3E3"/>
    <a:srgbClr val="8F8DE7"/>
    <a:srgbClr val="FFF7F7"/>
    <a:srgbClr val="FFDCB9"/>
    <a:srgbClr val="FFFFCD"/>
    <a:srgbClr val="262626"/>
    <a:srgbClr val="E6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25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2:47:1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7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8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4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4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2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0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s-graduate-o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719572" y="1700808"/>
            <a:ext cx="7704856" cy="427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졸업 시즌에만 단발성으로 이용하는 것이 아닌 정보 공유 게시판 기능을 통해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학사 정보와 수강신청</a:t>
            </a:r>
            <a:r>
              <a:rPr lang="en-US" altLang="ko-KR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대체 조건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공유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한다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0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업로드를 성공한다면 다음 페이지인 결과 조회 페이지의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사용자의 졸업요건 확인 여부를 확인할 수 있도록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파악하기 쉬운 보기 좋은 구조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필요한 졸업요건이나 채우지 못한 필수 과목들의 조회 결과를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래픽 2" descr="막대 그래프 상향 추세 단색으로 채워진">
            <a:extLst>
              <a:ext uri="{FF2B5EF4-FFF2-40B4-BE49-F238E27FC236}">
                <a16:creationId xmlns:a16="http://schemas.microsoft.com/office/drawing/2014/main" id="{7009E19E-183C-3DE1-6D28-2027BF4C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004" y="1304764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683568" y="1907974"/>
            <a:ext cx="7776864" cy="304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교무팀과 인터뷰를 진행한 결과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 문의가 집중적으로 발생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기준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졸업예정자 중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37.05%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학생들이 졸업요건을 채우지 못하고 졸업이 취소되었다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en-US" altLang="ko-KR" sz="3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우리가 만드는 졸업요건 확인 시스템을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교무팀에서 사용할 의향이 있다는 답변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받았고 수기로 작성하여 확인하는 전과 달리 위 시스템이 도입되면 학생들이 본인의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자동으로 확인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있어서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교무팀의 부담을 덜어내는 기대 효과가 있다</a:t>
            </a:r>
            <a:r>
              <a:rPr lang="en-US" altLang="ko-KR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rgbClr val="404040"/>
              </a:solidFill>
              <a:highlight>
                <a:srgbClr val="FFFF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래픽 5" descr="이사회 단색으로 채워진">
            <a:extLst>
              <a:ext uri="{FF2B5EF4-FFF2-40B4-BE49-F238E27FC236}">
                <a16:creationId xmlns:a16="http://schemas.microsoft.com/office/drawing/2014/main" id="{CF2355EE-3AB7-8AF7-E833-61BF1A7A5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544" y="5160044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9C0B4FFB-D41D-011B-E72F-7B18A398B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79" y="2614437"/>
            <a:ext cx="3960441" cy="1584176"/>
          </a:xfrm>
          <a:prstGeom prst="rect">
            <a:avLst/>
          </a:prstGeom>
        </p:spPr>
      </p:pic>
      <p:pic>
        <p:nvPicPr>
          <p:cNvPr id="3" name="그래픽 2" descr="커서 단색으로 채워진">
            <a:extLst>
              <a:ext uri="{FF2B5EF4-FFF2-40B4-BE49-F238E27FC236}">
                <a16:creationId xmlns:a16="http://schemas.microsoft.com/office/drawing/2014/main" id="{C0314D5F-D19B-6D58-1092-D69B1CD21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8184" y="3658553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704632-CF1E-127C-985B-110AD24C870E}"/>
              </a:ext>
            </a:extLst>
          </p:cNvPr>
          <p:cNvSpPr/>
          <p:nvPr/>
        </p:nvSpPr>
        <p:spPr>
          <a:xfrm>
            <a:off x="1476362" y="3039950"/>
            <a:ext cx="6391070" cy="1829210"/>
          </a:xfrm>
          <a:prstGeom prst="roundRect">
            <a:avLst/>
          </a:prstGeom>
          <a:solidFill>
            <a:srgbClr val="FF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476363" y="2402411"/>
            <a:ext cx="6225555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83DD9-5342-C0EB-3A75-49D601A94D78}"/>
              </a:ext>
            </a:extLst>
          </p:cNvPr>
          <p:cNvSpPr txBox="1"/>
          <p:nvPr/>
        </p:nvSpPr>
        <p:spPr>
          <a:xfrm>
            <a:off x="2055949" y="3160630"/>
            <a:ext cx="5066382" cy="133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▶ 베타 테스트 진행하며 문제 발생 시 수정하기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▶ 피드백 반영하기</a:t>
            </a:r>
            <a:endParaRPr lang="en-US" altLang="ko-KR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그래픽 20" descr="인터넷 단색으로 채워진">
            <a:extLst>
              <a:ext uri="{FF2B5EF4-FFF2-40B4-BE49-F238E27FC236}">
                <a16:creationId xmlns:a16="http://schemas.microsoft.com/office/drawing/2014/main" id="{D5EA0A99-92B7-8B60-02E3-F8433721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20" y="1981355"/>
            <a:ext cx="1616323" cy="1616323"/>
          </a:xfrm>
          <a:prstGeom prst="rect">
            <a:avLst/>
          </a:prstGeom>
        </p:spPr>
      </p:pic>
      <p:pic>
        <p:nvPicPr>
          <p:cNvPr id="19" name="그래픽 18" descr="클립보드 혼합됨 단색으로 채워진">
            <a:extLst>
              <a:ext uri="{FF2B5EF4-FFF2-40B4-BE49-F238E27FC236}">
                <a16:creationId xmlns:a16="http://schemas.microsoft.com/office/drawing/2014/main" id="{7F817FEF-A5A1-117E-4383-EA7409D7D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8264" y="4026563"/>
            <a:ext cx="1685194" cy="16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B338B0-A64D-C799-489B-5A3C59ADD4FA}"/>
              </a:ext>
            </a:extLst>
          </p:cNvPr>
          <p:cNvCxnSpPr>
            <a:cxnSpLocks/>
          </p:cNvCxnSpPr>
          <p:nvPr/>
        </p:nvCxnSpPr>
        <p:spPr>
          <a:xfrm>
            <a:off x="971600" y="2276872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7E23C-20EF-1C21-49A2-4DC1771DBDDF}"/>
              </a:ext>
            </a:extLst>
          </p:cNvPr>
          <p:cNvSpPr txBox="1"/>
          <p:nvPr/>
        </p:nvSpPr>
        <p:spPr>
          <a:xfrm>
            <a:off x="1104106" y="2292039"/>
            <a:ext cx="7405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359F8-A129-7E94-B911-CFD55C027096}"/>
              </a:ext>
            </a:extLst>
          </p:cNvPr>
          <p:cNvSpPr txBox="1"/>
          <p:nvPr/>
        </p:nvSpPr>
        <p:spPr>
          <a:xfrm>
            <a:off x="1145109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 주제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997D71-448E-8188-C94B-6AA001BE9526}"/>
              </a:ext>
            </a:extLst>
          </p:cNvPr>
          <p:cNvCxnSpPr>
            <a:cxnSpLocks/>
          </p:cNvCxnSpPr>
          <p:nvPr/>
        </p:nvCxnSpPr>
        <p:spPr>
          <a:xfrm>
            <a:off x="3493456" y="2276872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933C3B-6433-C49C-D211-113EEEE9BD05}"/>
              </a:ext>
            </a:extLst>
          </p:cNvPr>
          <p:cNvSpPr txBox="1"/>
          <p:nvPr/>
        </p:nvSpPr>
        <p:spPr>
          <a:xfrm>
            <a:off x="3625962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E485F9-DD9C-6A2A-2DA7-DA0C9713DD20}"/>
              </a:ext>
            </a:extLst>
          </p:cNvPr>
          <p:cNvSpPr txBox="1"/>
          <p:nvPr/>
        </p:nvSpPr>
        <p:spPr>
          <a:xfrm>
            <a:off x="3666964" y="2938147"/>
            <a:ext cx="19147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D21DDD4-7A92-876A-B5E3-4FE5DB1D6910}"/>
              </a:ext>
            </a:extLst>
          </p:cNvPr>
          <p:cNvCxnSpPr>
            <a:cxnSpLocks/>
          </p:cNvCxnSpPr>
          <p:nvPr/>
        </p:nvCxnSpPr>
        <p:spPr>
          <a:xfrm>
            <a:off x="6026673" y="2276872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43DCE-D725-A717-2429-F14827C1F2D1}"/>
              </a:ext>
            </a:extLst>
          </p:cNvPr>
          <p:cNvSpPr txBox="1"/>
          <p:nvPr/>
        </p:nvSpPr>
        <p:spPr>
          <a:xfrm>
            <a:off x="6159179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64C9CB-6D75-3DB4-EB36-957881A2BBA7}"/>
              </a:ext>
            </a:extLst>
          </p:cNvPr>
          <p:cNvSpPr txBox="1"/>
          <p:nvPr/>
        </p:nvSpPr>
        <p:spPr>
          <a:xfrm>
            <a:off x="6200182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B4A253D-6F9F-559D-01C2-E9F521C16875}"/>
              </a:ext>
            </a:extLst>
          </p:cNvPr>
          <p:cNvCxnSpPr>
            <a:cxnSpLocks/>
          </p:cNvCxnSpPr>
          <p:nvPr/>
        </p:nvCxnSpPr>
        <p:spPr>
          <a:xfrm>
            <a:off x="971600" y="4311885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62D29A-003E-5DA3-0E22-ECF898729765}"/>
              </a:ext>
            </a:extLst>
          </p:cNvPr>
          <p:cNvSpPr txBox="1"/>
          <p:nvPr/>
        </p:nvSpPr>
        <p:spPr>
          <a:xfrm>
            <a:off x="1104106" y="4327052"/>
            <a:ext cx="8756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5E0582-7C20-92FB-BED6-A0014597326B}"/>
              </a:ext>
            </a:extLst>
          </p:cNvPr>
          <p:cNvSpPr txBox="1"/>
          <p:nvPr/>
        </p:nvSpPr>
        <p:spPr>
          <a:xfrm>
            <a:off x="1145109" y="4973160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74BC36-C7E5-5381-78A5-5D7192B69AA3}"/>
              </a:ext>
            </a:extLst>
          </p:cNvPr>
          <p:cNvCxnSpPr>
            <a:cxnSpLocks/>
          </p:cNvCxnSpPr>
          <p:nvPr/>
        </p:nvCxnSpPr>
        <p:spPr>
          <a:xfrm>
            <a:off x="3493456" y="4311885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DC88B9-296C-9623-D299-981E393A1655}"/>
              </a:ext>
            </a:extLst>
          </p:cNvPr>
          <p:cNvSpPr txBox="1"/>
          <p:nvPr/>
        </p:nvSpPr>
        <p:spPr>
          <a:xfrm>
            <a:off x="3625962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14AEF3-90EE-3F65-3F46-9C12980E3DC4}"/>
              </a:ext>
            </a:extLst>
          </p:cNvPr>
          <p:cNvSpPr txBox="1"/>
          <p:nvPr/>
        </p:nvSpPr>
        <p:spPr>
          <a:xfrm>
            <a:off x="3666964" y="4973160"/>
            <a:ext cx="2238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 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E4BD0EC-915B-FB86-81FF-A5CB4E917E3B}"/>
              </a:ext>
            </a:extLst>
          </p:cNvPr>
          <p:cNvCxnSpPr>
            <a:cxnSpLocks/>
          </p:cNvCxnSpPr>
          <p:nvPr/>
        </p:nvCxnSpPr>
        <p:spPr>
          <a:xfrm>
            <a:off x="6026673" y="4311885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8AE4A3-CF48-89D0-7EE1-3EB7BC5004C4}"/>
              </a:ext>
            </a:extLst>
          </p:cNvPr>
          <p:cNvSpPr txBox="1"/>
          <p:nvPr/>
        </p:nvSpPr>
        <p:spPr>
          <a:xfrm>
            <a:off x="6159179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11C205-CB16-E8C3-DCAC-9432E47FA648}"/>
              </a:ext>
            </a:extLst>
          </p:cNvPr>
          <p:cNvSpPr txBox="1"/>
          <p:nvPr/>
        </p:nvSpPr>
        <p:spPr>
          <a:xfrm>
            <a:off x="6200181" y="4973160"/>
            <a:ext cx="2064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56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6" name="그래픽 5" descr="사용자 윤곽선">
            <a:extLst>
              <a:ext uri="{FF2B5EF4-FFF2-40B4-BE49-F238E27FC236}">
                <a16:creationId xmlns:a16="http://schemas.microsoft.com/office/drawing/2014/main" id="{1991C8FF-CB50-EF94-8CD2-B59E9C20F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9752" y="1664968"/>
            <a:ext cx="914400" cy="914400"/>
          </a:xfrm>
          <a:prstGeom prst="rect">
            <a:avLst/>
          </a:prstGeom>
        </p:spPr>
      </p:pic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30C076EB-6BC3-C823-BF67-3868E6E98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8640" y="399825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0E10E4-2B86-1384-7CD6-C5F8D1DC631F}"/>
              </a:ext>
            </a:extLst>
          </p:cNvPr>
          <p:cNvSpPr txBox="1"/>
          <p:nvPr/>
        </p:nvSpPr>
        <p:spPr>
          <a:xfrm>
            <a:off x="738648" y="2510555"/>
            <a:ext cx="4785460" cy="116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 예정자인 학우만 </a:t>
            </a:r>
            <a:r>
              <a:rPr lang="en-US" altLang="ko-KR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확인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 사무실에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셀프 테스트 양식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 작성 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직접 제출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학번마다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졸업요건이 다르기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에 정확하게 파악하기 어려움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조교가 수기로 직접 체크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70926-167B-1A31-842A-6171ADBBF571}"/>
              </a:ext>
            </a:extLst>
          </p:cNvPr>
          <p:cNvSpPr txBox="1"/>
          <p:nvPr/>
        </p:nvSpPr>
        <p:spPr>
          <a:xfrm>
            <a:off x="4565600" y="4887552"/>
            <a:ext cx="4176464" cy="144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학번에 상관없는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모든 학생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들이 사용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PDF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업로드만으로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빠르고 간단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하게 졸업요건 파악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부족한 졸업요건 확인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조교들의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업무 부담을 줄일 수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있음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수기로 체크하며 일어나는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실수 방지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A29CE-BA93-8957-4BF8-3478D689265E}"/>
              </a:ext>
            </a:extLst>
          </p:cNvPr>
          <p:cNvSpPr txBox="1"/>
          <p:nvPr/>
        </p:nvSpPr>
        <p:spPr>
          <a:xfrm>
            <a:off x="2273811" y="1469847"/>
            <a:ext cx="1046282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문제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2339E-0311-D4CB-52F0-D869F6767DB9}"/>
              </a:ext>
            </a:extLst>
          </p:cNvPr>
          <p:cNvSpPr txBox="1"/>
          <p:nvPr/>
        </p:nvSpPr>
        <p:spPr>
          <a:xfrm>
            <a:off x="5542606" y="3717032"/>
            <a:ext cx="178646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졸업가능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</a:t>
            </a:r>
            <a:r>
              <a:rPr lang="ko-KR" altLang="en-US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이후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874F1D1-845F-EEF6-B247-8F9893CF6DFA}"/>
              </a:ext>
            </a:extLst>
          </p:cNvPr>
          <p:cNvSpPr/>
          <p:nvPr/>
        </p:nvSpPr>
        <p:spPr>
          <a:xfrm rot="2638850">
            <a:off x="4600948" y="3709192"/>
            <a:ext cx="682964" cy="485951"/>
          </a:xfrm>
          <a:prstGeom prst="rightArrow">
            <a:avLst/>
          </a:prstGeom>
          <a:solidFill>
            <a:srgbClr val="CE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0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B08D59-E7C2-4EE8-925A-3537D598101A}"/>
              </a:ext>
            </a:extLst>
          </p:cNvPr>
          <p:cNvSpPr/>
          <p:nvPr/>
        </p:nvSpPr>
        <p:spPr>
          <a:xfrm>
            <a:off x="889620" y="5136826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889620" y="1779163"/>
            <a:ext cx="704712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졸업요건을 채우지 못해 졸업이 유예되거나 취소되는 경우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전체 졸업예정자 중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퍼센트 정도인지 궁금합니다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35D99-9FBE-4528-ACE7-4687862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1" y="2924944"/>
            <a:ext cx="6617685" cy="162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634A-289E-41FF-94CF-20C131C79ADD}"/>
              </a:ext>
            </a:extLst>
          </p:cNvPr>
          <p:cNvSpPr txBox="1"/>
          <p:nvPr/>
        </p:nvSpPr>
        <p:spPr>
          <a:xfrm>
            <a:off x="1177024" y="5213821"/>
            <a:ext cx="7058037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졸업예정자 중 </a:t>
            </a:r>
            <a:r>
              <a:rPr lang="en-US" altLang="ko-KR" sz="1400" b="1" i="0" u="sng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0035FB-50BD-7004-9A95-E387FD590474}"/>
              </a:ext>
            </a:extLst>
          </p:cNvPr>
          <p:cNvSpPr/>
          <p:nvPr/>
        </p:nvSpPr>
        <p:spPr>
          <a:xfrm>
            <a:off x="3491879" y="3499379"/>
            <a:ext cx="2132089" cy="505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 단색으로 채워진">
            <a:extLst>
              <a:ext uri="{FF2B5EF4-FFF2-40B4-BE49-F238E27FC236}">
                <a16:creationId xmlns:a16="http://schemas.microsoft.com/office/drawing/2014/main" id="{914FF12E-1706-C869-C340-51717CA52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0723" y="2754962"/>
            <a:ext cx="914400" cy="9144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2E5754-C727-C67F-2FB9-4AB9C9108A0B}"/>
              </a:ext>
            </a:extLst>
          </p:cNvPr>
          <p:cNvCxnSpPr/>
          <p:nvPr/>
        </p:nvCxnSpPr>
        <p:spPr>
          <a:xfrm>
            <a:off x="1397201" y="4557478"/>
            <a:ext cx="6395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25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61CD6B-FCAC-46B1-A6A6-150C6CE082DF}"/>
              </a:ext>
            </a:extLst>
          </p:cNvPr>
          <p:cNvSpPr/>
          <p:nvPr/>
        </p:nvSpPr>
        <p:spPr>
          <a:xfrm>
            <a:off x="802538" y="3680584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298773" y="3717032"/>
            <a:ext cx="7136613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문의는 </a:t>
            </a:r>
            <a:r>
              <a:rPr lang="ko-KR" altLang="en-US" sz="1400" b="0" i="0" dirty="0">
                <a:solidFill>
                  <a:srgbClr val="E6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졸업시즌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6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~8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집중되는 편입니다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615034" y="2802414"/>
            <a:ext cx="791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졸업요건에 관련된 문의 메일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전화가 하루에 대략 몇 건 정도 있는지 궁금합니다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06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B8D101-6E5B-4749-A0B7-B78ECC8293D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929282" y="3035727"/>
            <a:ext cx="7171110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1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 </a:t>
            </a:r>
            <a:r>
              <a:rPr lang="ko-KR" altLang="en-US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있다</a:t>
            </a:r>
            <a:r>
              <a:rPr lang="en-US" altLang="ko-KR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수기로 작성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A721D-4E7E-4465-BC80-CA3107C6EE04}"/>
              </a:ext>
            </a:extLst>
          </p:cNvPr>
          <p:cNvSpPr txBox="1"/>
          <p:nvPr/>
        </p:nvSpPr>
        <p:spPr>
          <a:xfrm>
            <a:off x="899592" y="1556792"/>
            <a:ext cx="7539685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서비스가 있다면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학사지원팀에서는 이용할 의향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있으십니까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96B29-3DA9-4AE4-AFDD-4280DD7B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001C5B-03CE-4B07-BEBF-379B297E3E2E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B917-B141-495E-8D86-6C4EE30E8546}"/>
              </a:ext>
            </a:extLst>
          </p:cNvPr>
          <p:cNvSpPr txBox="1"/>
          <p:nvPr/>
        </p:nvSpPr>
        <p:spPr>
          <a:xfrm>
            <a:off x="553961" y="5733002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65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30462" y="1844824"/>
            <a:ext cx="7883076" cy="403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과별로 학생들이 많이 수강한 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에브리타임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높은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순 인기있는 교양 과목을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8DCCD45-11BB-012A-8005-B65239D31A8B}"/>
                  </a:ext>
                </a:extLst>
              </p14:cNvPr>
              <p14:cNvContentPartPr/>
              <p14:nvPr/>
            </p14:nvContentPartPr>
            <p14:xfrm>
              <a:off x="10618455" y="4133370"/>
              <a:ext cx="18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8DCCD45-11BB-012A-8005-B65239D31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9455" y="4124730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5CB2-E38C-4BA9-B0C4-9BCE2B3FC14D}"/>
              </a:ext>
            </a:extLst>
          </p:cNvPr>
          <p:cNvSpPr txBox="1"/>
          <p:nvPr/>
        </p:nvSpPr>
        <p:spPr>
          <a:xfrm>
            <a:off x="755576" y="1844824"/>
            <a:ext cx="7835720" cy="38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하나하나 조건을 찾지 않고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결과 조회 페이지를 보여준다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사용자의 졸업요건이 미달된 경우 부족한 졸업요건 리스트를 제공함으로써 사용자가 졸업 요건을 수기로 확인하는 것과 비교하여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높이고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절약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사용자는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부족한 학점과 본인 학번에 맞는 졸업요건 리스트를 제공받을 수 있고 인기 있는 교양 추천을 받을 수 있으며 정보 공유 게시판을 이용할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3" name="그래픽 2" descr="그룹 단색으로 채워진">
            <a:extLst>
              <a:ext uri="{FF2B5EF4-FFF2-40B4-BE49-F238E27FC236}">
                <a16:creationId xmlns:a16="http://schemas.microsoft.com/office/drawing/2014/main" id="{DE84D144-EF84-BEBC-526D-726674549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4589" y="5386355"/>
            <a:ext cx="1033835" cy="1033835"/>
          </a:xfrm>
          <a:prstGeom prst="rect">
            <a:avLst/>
          </a:prstGeom>
        </p:spPr>
      </p:pic>
      <p:pic>
        <p:nvPicPr>
          <p:cNvPr id="8" name="그래픽 7" descr="로봇 단색으로 채워진">
            <a:extLst>
              <a:ext uri="{FF2B5EF4-FFF2-40B4-BE49-F238E27FC236}">
                <a16:creationId xmlns:a16="http://schemas.microsoft.com/office/drawing/2014/main" id="{64D01393-82C8-795F-A9BC-A1A287243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2048" y="1400200"/>
            <a:ext cx="889248" cy="8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9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650</Words>
  <Application>Microsoft Office PowerPoint</Application>
  <PresentationFormat>화면 슬라이드 쇼(4:3)</PresentationFormat>
  <Paragraphs>94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에스코어 드림 3 Light</vt:lpstr>
      <vt:lpstr>Wingdings</vt:lpstr>
      <vt:lpstr>에스코어 드림 7 ExtraBold</vt:lpstr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김지윤(컴퓨터공학부)</cp:lastModifiedBy>
  <cp:revision>728</cp:revision>
  <dcterms:created xsi:type="dcterms:W3CDTF">2018-08-08T00:11:21Z</dcterms:created>
  <dcterms:modified xsi:type="dcterms:W3CDTF">2022-10-02T13:24:09Z</dcterms:modified>
</cp:coreProperties>
</file>